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23.png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sz="quarter" idx="13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Shape 96"/>
          <p:cNvSpPr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제목 텍스트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Shape 41"/>
          <p:cNvSpPr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9" name="Shape 69"/>
          <p:cNvSpPr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hyperlink" Target="mailto:etlars@gmail.com?subject=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ootstrap.pypa.io/get-pip.py" TargetMode="External"/><Relationship Id="rId3" Type="http://schemas.openxmlformats.org/officeDocument/2006/relationships/hyperlink" Target="http://%EA%B0%95%EC%82%AC%EC%BB%B4ip/index" TargetMode="External"/><Relationship Id="rId4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hyperlink" Target="https://en.wikipedia.org/wiki/List_of_programming_languages_by_type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ypi.org/search/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pygame.org/docs/" TargetMode="External"/><Relationship Id="rId3" Type="http://schemas.openxmlformats.org/officeDocument/2006/relationships/hyperlink" Target="https://github.com/pygame" TargetMode="External"/><Relationship Id="rId4" Type="http://schemas.openxmlformats.org/officeDocument/2006/relationships/hyperlink" Target="https://www.pygame.org/wiki/GettingStarted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482053"/>
            <a:satOff val="-7001"/>
            <a:lumOff val="1117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ctrTitle"/>
          </p:nvPr>
        </p:nvSpPr>
        <p:spPr>
          <a:xfrm>
            <a:off x="901700" y="5211233"/>
            <a:ext cx="11201400" cy="1714501"/>
          </a:xfrm>
          <a:prstGeom prst="rect">
            <a:avLst/>
          </a:prstGeom>
        </p:spPr>
        <p:txBody>
          <a:bodyPr/>
          <a:lstStyle/>
          <a:p>
            <a:pPr/>
            <a:r>
              <a:t>개발자가 알려주는 python 이야기</a:t>
            </a:r>
          </a:p>
        </p:txBody>
      </p:sp>
      <p:sp>
        <p:nvSpPr>
          <p:cNvPr id="122" name="Shape 12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</a:p>
        </p:txBody>
      </p:sp>
      <p:pic>
        <p:nvPicPr>
          <p:cNvPr id="123" name="ETLARS1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218" y="2171700"/>
            <a:ext cx="2387601" cy="350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 flipH="1" rot="10800000">
            <a:off x="-12700" y="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8C1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preparation 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check whether pygame is in your computer</a:t>
            </a:r>
          </a:p>
          <a:p>
            <a:pPr marL="43560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marL="43560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marL="43560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download pygame library from Internet</a:t>
            </a:r>
          </a:p>
          <a:p>
            <a:pPr lvl="1" marL="0" indent="224027" defTabSz="572516">
              <a:spcBef>
                <a:spcPts val="3100"/>
              </a:spcBef>
              <a:buSzTx/>
              <a:buNone/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   pip install Pygame 또는 </a:t>
            </a:r>
            <a:br/>
            <a:r>
              <a:t>   python -m pip install Pygame</a:t>
            </a:r>
            <a:br/>
          </a:p>
        </p:txBody>
      </p:sp>
      <p:sp>
        <p:nvSpPr>
          <p:cNvPr id="165" name="Shape 165"/>
          <p:cNvSpPr/>
          <p:nvPr/>
        </p:nvSpPr>
        <p:spPr>
          <a:xfrm>
            <a:off x="1873250" y="3784600"/>
            <a:ext cx="7918996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defRPr i="0" sz="1800">
                <a:solidFill>
                  <a:srgbClr val="000000"/>
                </a:solidFill>
                <a:effectLst/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rgbClr val="0433FF"/>
                </a:solidFill>
              </a:rPr>
              <a:t>import</a:t>
            </a:r>
            <a:r>
              <a:t> pygame     </a:t>
            </a:r>
          </a:p>
          <a:p>
            <a:pPr algn="l" defTabSz="457200">
              <a:defRPr i="0" sz="1800">
                <a:solidFill>
                  <a:srgbClr val="000000"/>
                </a:solidFill>
                <a:effectLst/>
                <a:latin typeface="Monaco"/>
                <a:ea typeface="Monaco"/>
                <a:cs typeface="Monaco"/>
                <a:sym typeface="Monaco"/>
              </a:defRPr>
            </a:pPr>
            <a:r>
              <a:t> t=pygame.init()</a:t>
            </a:r>
          </a:p>
          <a:p>
            <a:pPr algn="l" defTabSz="457200">
              <a:defRPr i="0" sz="1800">
                <a:solidFill>
                  <a:srgbClr val="000000"/>
                </a:solidFill>
                <a:effectLst/>
                <a:latin typeface="Monaco"/>
                <a:ea typeface="Monaco"/>
                <a:cs typeface="Monaco"/>
                <a:sym typeface="Monaco"/>
              </a:defRPr>
            </a:pPr>
            <a:r>
              <a:t> print(t)</a:t>
            </a:r>
          </a:p>
        </p:txBody>
      </p:sp>
      <p:sp>
        <p:nvSpPr>
          <p:cNvPr id="166" name="Shape 16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8C1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Example1 - snake.py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python snake.py</a:t>
            </a:r>
          </a:p>
        </p:txBody>
      </p:sp>
      <p:pic>
        <p:nvPicPr>
          <p:cNvPr id="170" name="스크린샷 2018-05-31 오후 11.21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1461" y="3089776"/>
            <a:ext cx="6516063" cy="6717403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8C1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game programing - theory</a:t>
            </a:r>
          </a:p>
        </p:txBody>
      </p:sp>
      <p:sp>
        <p:nvSpPr>
          <p:cNvPr id="174" name="Shape 174"/>
          <p:cNvSpPr/>
          <p:nvPr/>
        </p:nvSpPr>
        <p:spPr>
          <a:xfrm>
            <a:off x="4797005" y="5454650"/>
            <a:ext cx="29535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Game Loop</a:t>
            </a:r>
          </a:p>
        </p:txBody>
      </p:sp>
      <p:sp>
        <p:nvSpPr>
          <p:cNvPr id="175" name="Shape 175"/>
          <p:cNvSpPr/>
          <p:nvPr/>
        </p:nvSpPr>
        <p:spPr>
          <a:xfrm>
            <a:off x="1834621" y="3897595"/>
            <a:ext cx="265755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200"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pPr/>
            <a:r>
              <a:t>Handle Events</a:t>
            </a:r>
          </a:p>
        </p:txBody>
      </p:sp>
      <p:sp>
        <p:nvSpPr>
          <p:cNvPr id="176" name="Shape 176"/>
          <p:cNvSpPr/>
          <p:nvPr/>
        </p:nvSpPr>
        <p:spPr>
          <a:xfrm>
            <a:off x="8055427" y="3897595"/>
            <a:ext cx="363740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200"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pPr/>
            <a:r>
              <a:t>Update Game State</a:t>
            </a:r>
          </a:p>
        </p:txBody>
      </p:sp>
      <p:sp>
        <p:nvSpPr>
          <p:cNvPr id="177" name="Shape 177"/>
          <p:cNvSpPr/>
          <p:nvPr/>
        </p:nvSpPr>
        <p:spPr>
          <a:xfrm>
            <a:off x="5103444" y="8096250"/>
            <a:ext cx="234071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4200"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pPr/>
            <a:r>
              <a:t>Draw Screen</a:t>
            </a:r>
          </a:p>
        </p:txBody>
      </p:sp>
      <p:pic>
        <p:nvPicPr>
          <p:cNvPr id="17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4076" y="2884886"/>
            <a:ext cx="2439448" cy="112372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7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4154970">
            <a:off x="2455712" y="6035637"/>
            <a:ext cx="2440922" cy="111979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8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8092852">
            <a:off x="7862032" y="6210108"/>
            <a:ext cx="2433620" cy="1148841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81" name=""/>
          <p:cNvPicPr>
            <a:picLocks noChangeAspect="0"/>
          </p:cNvPicPr>
          <p:nvPr/>
        </p:nvPicPr>
        <p:blipFill>
          <a:blip r:embed="rId5">
            <a:alphaModFix amt="23115"/>
            <a:extLst/>
          </a:blip>
          <a:stretch>
            <a:fillRect/>
          </a:stretch>
        </p:blipFill>
        <p:spPr>
          <a:xfrm>
            <a:off x="4213026" y="3933973"/>
            <a:ext cx="4121548" cy="3866854"/>
          </a:xfrm>
          <a:prstGeom prst="rect">
            <a:avLst/>
          </a:prstGeom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sp>
        <p:nvSpPr>
          <p:cNvPr id="182" name="Shape 18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8C1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test1 - test.py</a:t>
            </a:r>
          </a:p>
        </p:txBody>
      </p:sp>
      <p:pic>
        <p:nvPicPr>
          <p:cNvPr id="18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850" y="2247900"/>
            <a:ext cx="10579101" cy="5972175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86" name="스크린샷 2018-05-31 오후 11.27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9988" y="7399"/>
            <a:ext cx="6355537" cy="538731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8C1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test2 - test2.py</a:t>
            </a:r>
          </a:p>
        </p:txBody>
      </p:sp>
      <p:pic>
        <p:nvPicPr>
          <p:cNvPr id="19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850" y="2247900"/>
            <a:ext cx="10579100" cy="5972175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91" name="스크린샷 2018-05-31 오후 11.32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1297" y="50679"/>
            <a:ext cx="6345773" cy="537903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8C1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test3 - test3.py</a:t>
            </a:r>
          </a:p>
        </p:txBody>
      </p:sp>
      <p:pic>
        <p:nvPicPr>
          <p:cNvPr id="19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849" y="2247900"/>
            <a:ext cx="10579101" cy="6880672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196" name="스크린샷 2018-05-31 오후 11.35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5164" y="6647"/>
            <a:ext cx="6353217" cy="538534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8C1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test4 - test4.py</a:t>
            </a:r>
          </a:p>
        </p:txBody>
      </p:sp>
      <p:pic>
        <p:nvPicPr>
          <p:cNvPr id="20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849" y="2247899"/>
            <a:ext cx="10579101" cy="7132540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01" name="스크린샷 2018-05-31 오후 11.39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2293" y="19149"/>
            <a:ext cx="6348555" cy="538139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8C1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test5 - test5.py</a:t>
            </a:r>
          </a:p>
        </p:txBody>
      </p:sp>
      <p:pic>
        <p:nvPicPr>
          <p:cNvPr id="20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850" y="1533276"/>
            <a:ext cx="10579100" cy="8398373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06" name="스크린샷 2018-05-31 오후 11.44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1553" y="43011"/>
            <a:ext cx="6345822" cy="537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8C1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test6 - test6.py</a:t>
            </a:r>
          </a:p>
        </p:txBody>
      </p:sp>
      <p:pic>
        <p:nvPicPr>
          <p:cNvPr id="21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850" y="2365722"/>
            <a:ext cx="10579100" cy="7492604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</p:pic>
      <p:pic>
        <p:nvPicPr>
          <p:cNvPr id="211" name="스크린샷 2018-05-31 오후 11.52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6894" y="171450"/>
            <a:ext cx="6356607" cy="511595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last comment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오류를 즐겨라. </a:t>
            </a:r>
          </a:p>
          <a:p>
            <a:pPr/>
            <a:r>
              <a:t>안되면 되게 하라. </a:t>
            </a:r>
          </a:p>
          <a:p>
            <a:pPr/>
            <a:r>
              <a:t>이런 기회가 또 올거라 생각하지 마라. Right NOW</a:t>
            </a:r>
          </a:p>
          <a:p>
            <a:pPr/>
          </a:p>
          <a:p>
            <a:pPr/>
            <a:r>
              <a:t>snake.py 파일은 엉망으로 짜여 있다. 이쁘게 고쳐봐라</a:t>
            </a:r>
          </a:p>
          <a:p>
            <a:pPr/>
            <a:r>
              <a:t>pygame.examples. * 전체를 실행해봐라</a:t>
            </a:r>
          </a:p>
        </p:txBody>
      </p:sp>
      <p:sp>
        <p:nvSpPr>
          <p:cNvPr id="216" name="Shape 21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" name="Shape 217"/>
          <p:cNvSpPr/>
          <p:nvPr/>
        </p:nvSpPr>
        <p:spPr>
          <a:xfrm flipH="1" rot="10800000">
            <a:off x="-12700" y="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am I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전자공학 전공 (학사)</a:t>
            </a:r>
          </a:p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정보통신공항 전공 (석사)</a:t>
            </a:r>
          </a:p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벤처회사에서 개발자로 몇년</a:t>
            </a:r>
          </a:p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현 회사에서 개발자 &gt; 연구개발 &gt; 시스템구축 등등</a:t>
            </a:r>
          </a:p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즉, 개발자</a:t>
            </a:r>
            <a:r>
              <a:rPr sz="1480"/>
              <a:t>였었었었었음</a:t>
            </a:r>
          </a:p>
          <a:p>
            <a:pPr lvl="1" marL="65785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galaxy s1,s2,note1 개발참여</a:t>
            </a:r>
          </a:p>
          <a:p>
            <a:pPr lvl="1" marL="65785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얼마전까지는 뜬구름(cloud system) 잡았음</a:t>
            </a:r>
          </a:p>
          <a:p>
            <a:pPr marL="328929" indent="-328929" defTabSz="432308">
              <a:spcBef>
                <a:spcPts val="2300"/>
              </a:spcBef>
              <a:defRPr sz="2664">
                <a:effectLst>
                  <a:outerShdw sx="100000" sy="100000" kx="0" ky="0" algn="b" rotWithShape="0" blurRad="18796" dist="1879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꿈? 돈 덜쓰는 낙서쟁이</a:t>
            </a:r>
          </a:p>
        </p:txBody>
      </p:sp>
      <p:sp>
        <p:nvSpPr>
          <p:cNvPr id="128" name="Shape 128"/>
          <p:cNvSpPr/>
          <p:nvPr>
            <p:ph type="sldNum" sz="quarter" idx="4294967295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9" name="33982922_2053310901549928_7026769931676942336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1447" y="0"/>
            <a:ext cx="355330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20171228_231920.jpg"/>
          <p:cNvPicPr>
            <a:picLocks noChangeAspect="1"/>
          </p:cNvPicPr>
          <p:nvPr/>
        </p:nvPicPr>
        <p:blipFill>
          <a:blip r:embed="rId3">
            <a:extLst/>
          </a:blip>
          <a:srcRect l="23323" t="4383" r="7735" b="7616"/>
          <a:stretch>
            <a:fillRect/>
          </a:stretch>
        </p:blipFill>
        <p:spPr>
          <a:xfrm>
            <a:off x="8458001" y="2722364"/>
            <a:ext cx="4406345" cy="684901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3279776" y="4730749"/>
            <a:ext cx="5887440" cy="466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0" sz="6500">
                <a:solidFill>
                  <a:schemeClr val="accent2">
                    <a:hueOff val="-688697"/>
                    <a:satOff val="-3229"/>
                    <a:lumOff val="17647"/>
                  </a:schemeClr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pPr>
            <a:r>
              <a:rPr>
                <a:solidFill>
                  <a:srgbClr val="FFFFFF"/>
                </a:solidFill>
              </a:rPr>
              <a:t>Thank YOU</a:t>
            </a:r>
            <a:endParaRPr>
              <a:solidFill>
                <a:srgbClr val="FFFFFF"/>
              </a:solidFill>
            </a:endParaRPr>
          </a:p>
          <a:p>
            <a:pPr>
              <a:defRPr sz="6500">
                <a:solidFill>
                  <a:schemeClr val="accent2">
                    <a:hueOff val="-688697"/>
                    <a:satOff val="-3229"/>
                    <a:lumOff val="17647"/>
                  </a:schemeClr>
                </a:solidFill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6500">
                <a:solidFill>
                  <a:schemeClr val="accent2">
                    <a:hueOff val="-688697"/>
                    <a:satOff val="-3229"/>
                    <a:lumOff val="17647"/>
                  </a:schemeClr>
                </a:solidFill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i="0" sz="4600">
                <a:solidFill>
                  <a:schemeClr val="accent2">
                    <a:hueOff val="-688697"/>
                    <a:satOff val="-3229"/>
                    <a:lumOff val="17647"/>
                  </a:schemeClr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pPr>
            <a:r>
              <a:rPr>
                <a:solidFill>
                  <a:srgbClr val="FFFFFF"/>
                </a:solidFill>
              </a:rPr>
              <a:t>ask me anything</a:t>
            </a:r>
            <a:endParaRPr>
              <a:solidFill>
                <a:srgbClr val="FFFFFF"/>
              </a:solidFill>
            </a:endParaRPr>
          </a:p>
          <a:p>
            <a:pPr>
              <a:defRPr i="0" sz="4600">
                <a:solidFill>
                  <a:schemeClr val="accent2">
                    <a:hueOff val="-688697"/>
                    <a:satOff val="-3229"/>
                    <a:lumOff val="17647"/>
                  </a:schemeClr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pPr>
            <a:r>
              <a:rPr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etlars@gmail.com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trouble shootings</a:t>
            </a:r>
          </a:p>
        </p:txBody>
      </p:sp>
      <p:sp>
        <p:nvSpPr>
          <p:cNvPr id="223" name="Shape 2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46710" indent="-346710" defTabSz="455675">
              <a:spcBef>
                <a:spcPts val="2400"/>
              </a:spcBef>
              <a:defRPr sz="2340">
                <a:effectLst>
                  <a:outerShdw sx="100000" sy="100000" kx="0" ky="0" algn="b" rotWithShape="0" blurRad="19812" dist="1981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윈도우즈 콘솔에서 실행하기</a:t>
            </a:r>
            <a:br/>
            <a:r>
              <a:t>win+R &gt; cmd </a:t>
            </a:r>
            <a:br/>
            <a:r>
              <a:t>python snake.py</a:t>
            </a:r>
          </a:p>
          <a:p>
            <a:pPr marL="346710" indent="-346710" defTabSz="455675">
              <a:spcBef>
                <a:spcPts val="2400"/>
              </a:spcBef>
              <a:defRPr sz="2340">
                <a:effectLst>
                  <a:outerShdw sx="100000" sy="100000" kx="0" ky="0" algn="b" rotWithShape="0" blurRad="19812" dist="1981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권한문제</a:t>
            </a:r>
            <a:br/>
            <a:r>
              <a:t>python -m pip install --upgrade pip</a:t>
            </a:r>
            <a:br/>
            <a:r>
              <a:t>python -m pip install --upgrade pygame</a:t>
            </a:r>
          </a:p>
          <a:p>
            <a:pPr marL="346710" indent="-346710" defTabSz="455675">
              <a:spcBef>
                <a:spcPts val="2400"/>
              </a:spcBef>
              <a:defRPr sz="2340">
                <a:effectLst>
                  <a:outerShdw sx="100000" sy="100000" kx="0" ky="0" algn="b" rotWithShape="0" blurRad="19812" dist="1981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pip 문제</a:t>
            </a:r>
            <a:br/>
            <a:r>
              <a:rPr u="sng">
                <a:hlinkClick r:id="rId2" invalidUrl="" action="" tgtFrame="" tooltip="" history="1" highlightClick="0" endSnd="0"/>
              </a:rPr>
              <a:t>https://bootstrap.pypa.io/get-pip.py</a:t>
            </a:r>
            <a:r>
              <a:t> </a:t>
            </a:r>
          </a:p>
          <a:p>
            <a:pPr marL="346710" indent="-346710" defTabSz="455675">
              <a:spcBef>
                <a:spcPts val="2400"/>
              </a:spcBef>
              <a:defRPr sz="2340">
                <a:effectLst>
                  <a:outerShdw sx="100000" sy="100000" kx="0" ky="0" algn="b" rotWithShape="0" blurRad="19812" dist="1981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인터넷이 안되면 강사웹페이지에서 다운로드 하기</a:t>
            </a:r>
            <a:br/>
            <a:r>
              <a:rPr u="sng">
                <a:hlinkClick r:id="rId3" invalidUrl="" action="" tgtFrame="" tooltip="" history="1" highlightClick="0" endSnd="0"/>
              </a:rPr>
              <a:t>http://강사컴ip/index</a:t>
            </a:r>
            <a:r>
              <a:t> 접속후 파일들 다운로드(다른이름으로 저장)</a:t>
            </a:r>
            <a:br/>
            <a:r>
              <a:t>python -m get-pip.py</a:t>
            </a:r>
            <a:br/>
            <a:r>
              <a:t>python -m pip install pygame-master.zip</a:t>
            </a:r>
          </a:p>
        </p:txBody>
      </p:sp>
      <p:sp>
        <p:nvSpPr>
          <p:cNvPr id="224" name="Shape 22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Shape 225"/>
          <p:cNvSpPr/>
          <p:nvPr/>
        </p:nvSpPr>
        <p:spPr>
          <a:xfrm flipH="1" rot="10800000">
            <a:off x="-12700" y="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Point-of-view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교육자 입장이 아닌 개발자 입장에서 python을 말하다</a:t>
            </a:r>
          </a:p>
          <a:p>
            <a:pPr/>
            <a:r>
              <a:t>오늘의 일정은</a:t>
            </a:r>
          </a:p>
          <a:p>
            <a:pPr lvl="1"/>
            <a:r>
              <a:t>개발자 이야기 10분</a:t>
            </a:r>
          </a:p>
          <a:p>
            <a:pPr lvl="1"/>
            <a:r>
              <a:t>실습 1시간 40분</a:t>
            </a:r>
          </a:p>
          <a:p>
            <a:pPr/>
            <a:r>
              <a:t>오늘의 결론은 “해본만큼 잘하는게 프로그래밍이다”</a:t>
            </a:r>
          </a:p>
        </p:txBody>
      </p:sp>
      <p:sp>
        <p:nvSpPr>
          <p:cNvPr id="133" name="Shape 133"/>
          <p:cNvSpPr/>
          <p:nvPr>
            <p:ph type="sldNum" sz="quarter" idx="4294967295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programming Language? </a:t>
            </a:r>
          </a:p>
        </p:txBody>
      </p:sp>
      <p:pic>
        <p:nvPicPr>
          <p:cNvPr id="136" name="스크린샷 2018-05-31 오후 10.10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1626" y="1936270"/>
            <a:ext cx="8741548" cy="385753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>
            <p:ph type="body" sz="half" idx="4294967295"/>
          </p:nvPr>
        </p:nvSpPr>
        <p:spPr>
          <a:xfrm>
            <a:off x="901700" y="6134298"/>
            <a:ext cx="11201400" cy="2438202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https://en.wikipedia.org/wiki/List_of_programming_languages_by_type</a:t>
            </a:r>
            <a:r>
              <a:t> </a:t>
            </a:r>
          </a:p>
          <a:p>
            <a:pPr/>
            <a:r>
              <a:t>뭐든 하나는 잡아야 한다</a:t>
            </a:r>
          </a:p>
        </p:txBody>
      </p:sp>
      <p:sp>
        <p:nvSpPr>
          <p:cNvPr id="138" name="Shape 138"/>
          <p:cNvSpPr/>
          <p:nvPr>
            <p:ph type="sldNum" sz="quarter" idx="4294967295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썰說전戰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6704" indent="-306704" defTabSz="403097">
              <a:spcBef>
                <a:spcPts val="2200"/>
              </a:spcBef>
              <a:defRPr sz="2484">
                <a:effectLst>
                  <a:outerShdw sx="100000" sy="100000" kx="0" ky="0" algn="b" rotWithShape="0" blurRad="17526" dist="1752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python 나도 낯설다. 신입사원이 더 잘한다. </a:t>
            </a:r>
          </a:p>
          <a:p>
            <a:pPr marL="306704" indent="-306704" defTabSz="403097">
              <a:spcBef>
                <a:spcPts val="2200"/>
              </a:spcBef>
              <a:defRPr sz="2484">
                <a:effectLst>
                  <a:outerShdw sx="100000" sy="100000" kx="0" ky="0" algn="b" rotWithShape="0" blurRad="17526" dist="1752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20여년을 언어만 했는데 또 언어? 또 언어? 또 언어?</a:t>
            </a:r>
          </a:p>
          <a:p>
            <a:pPr marL="306704" indent="-306704" defTabSz="403097">
              <a:spcBef>
                <a:spcPts val="2200"/>
              </a:spcBef>
              <a:defRPr sz="2484">
                <a:effectLst>
                  <a:outerShdw sx="100000" sy="100000" kx="0" ky="0" algn="b" rotWithShape="0" blurRad="17526" dist="1752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python만 잘하면 ok? </a:t>
            </a:r>
            <a:r>
              <a:rPr strike="sngStrike"/>
              <a:t>NAVER~?</a:t>
            </a:r>
            <a:r>
              <a:t> NEVER~!!</a:t>
            </a:r>
          </a:p>
          <a:p>
            <a:pPr lvl="1" marL="613409" indent="-306704" defTabSz="403097">
              <a:spcBef>
                <a:spcPts val="2200"/>
              </a:spcBef>
              <a:defRPr sz="2484">
                <a:effectLst>
                  <a:outerShdw sx="100000" sy="100000" kx="0" ky="0" algn="b" rotWithShape="0" blurRad="17526" dist="1752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python 100% 프로그램은 거의 없다. </a:t>
            </a:r>
          </a:p>
          <a:p>
            <a:pPr lvl="1" marL="613409" indent="-306704" defTabSz="403097">
              <a:spcBef>
                <a:spcPts val="2200"/>
              </a:spcBef>
              <a:defRPr sz="2484">
                <a:effectLst>
                  <a:outerShdw sx="100000" sy="100000" kx="0" ky="0" algn="b" rotWithShape="0" blurRad="17526" dist="1752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기존에 만들어진 프로그램은 다른 언어로 만들어 졌다.</a:t>
            </a:r>
          </a:p>
          <a:p>
            <a:pPr lvl="1" marL="613409" indent="-306704" defTabSz="403097">
              <a:spcBef>
                <a:spcPts val="2200"/>
              </a:spcBef>
              <a:defRPr sz="2484">
                <a:effectLst>
                  <a:outerShdw sx="100000" sy="100000" kx="0" ky="0" algn="b" rotWithShape="0" blurRad="17526" dist="1752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해마다 새로운 언어가 나타난다. 완벽한 언어는 없다는이야기.</a:t>
            </a:r>
          </a:p>
          <a:p>
            <a:pPr marL="306704" indent="-306704" defTabSz="403097">
              <a:spcBef>
                <a:spcPts val="2200"/>
              </a:spcBef>
              <a:defRPr sz="2484">
                <a:effectLst>
                  <a:outerShdw sx="100000" sy="100000" kx="0" ky="0" algn="b" rotWithShape="0" blurRad="17526" dist="1752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한국말 하는 사람이 영어 배우려면 한국말 해야하듯</a:t>
            </a:r>
            <a:br/>
            <a:r>
              <a:t>프로그래밍 하려면 프로그래밍 언어 하나는 </a:t>
            </a:r>
            <a:r>
              <a:rPr>
                <a:solidFill>
                  <a:schemeClr val="accent6">
                    <a:hueOff val="-367287"/>
                    <a:satOff val="-1378"/>
                    <a:lumOff val="-21960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빠사삭</a:t>
            </a:r>
            <a:r>
              <a:t>하게 알아야 한다. </a:t>
            </a:r>
          </a:p>
          <a:p>
            <a:pPr lvl="1" marL="613409" indent="-306704" defTabSz="403097">
              <a:spcBef>
                <a:spcPts val="2200"/>
              </a:spcBef>
              <a:defRPr sz="2484">
                <a:effectLst>
                  <a:outerShdw sx="100000" sy="100000" kx="0" ky="0" algn="b" rotWithShape="0" blurRad="17526" dist="1752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사실 영어속에서도 태반은 외래어이니까</a:t>
            </a:r>
          </a:p>
        </p:txBody>
      </p:sp>
      <p:sp>
        <p:nvSpPr>
          <p:cNvPr id="142" name="Shape 142"/>
          <p:cNvSpPr/>
          <p:nvPr>
            <p:ph type="sldNum" sz="quarter" idx="4294967295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프로그래머가 알려주는 초초저렴Tip!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xfrm>
            <a:off x="901700" y="2279253"/>
            <a:ext cx="11762450" cy="6617494"/>
          </a:xfrm>
          <a:prstGeom prst="rect">
            <a:avLst/>
          </a:prstGeom>
        </p:spPr>
        <p:txBody>
          <a:bodyPr/>
          <a:lstStyle/>
          <a:p>
            <a:pPr marL="253364" indent="-253364" defTabSz="332993">
              <a:spcBef>
                <a:spcPts val="1800"/>
              </a:spcBef>
              <a:defRPr sz="2166">
                <a:effectLst>
                  <a:outerShdw sx="100000" sy="100000" kx="0" ky="0" algn="b" rotWithShape="0" blurRad="14478" dist="1447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오류를 즐겨라. 버그는 나를 키워주는 힘.</a:t>
            </a:r>
          </a:p>
          <a:p>
            <a:pPr marL="253364" indent="-253364" defTabSz="332993">
              <a:spcBef>
                <a:spcPts val="1800"/>
              </a:spcBef>
              <a:defRPr sz="2166">
                <a:effectLst>
                  <a:outerShdw sx="100000" sy="100000" kx="0" ky="0" algn="b" rotWithShape="0" blurRad="14478" dist="1447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종교를 가져라 - 구글神</a:t>
            </a:r>
          </a:p>
          <a:p>
            <a:pPr lvl="1" marL="506729" indent="-253364" defTabSz="332993">
              <a:spcBef>
                <a:spcPts val="1800"/>
              </a:spcBef>
              <a:defRPr sz="2166">
                <a:effectLst>
                  <a:outerShdw sx="100000" sy="100000" kx="0" ky="0" algn="b" rotWithShape="0" blurRad="14478" dist="1447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세상의 모든 지식은 구글을 통해(portal)</a:t>
            </a:r>
          </a:p>
          <a:p>
            <a:pPr lvl="1" marL="506729" indent="-253364" defTabSz="332993">
              <a:spcBef>
                <a:spcPts val="1800"/>
              </a:spcBef>
              <a:defRPr sz="2166">
                <a:effectLst>
                  <a:outerShdw sx="100000" sy="100000" kx="0" ky="0" algn="b" rotWithShape="0" blurRad="14478" dist="1447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But! 너무 관대하다 Too Much Talker</a:t>
            </a:r>
          </a:p>
          <a:p>
            <a:pPr lvl="1" marL="506729" indent="-253364" defTabSz="332993">
              <a:spcBef>
                <a:spcPts val="1800"/>
              </a:spcBef>
              <a:defRPr sz="2166">
                <a:effectLst>
                  <a:outerShdw sx="100000" sy="100000" kx="0" ky="0" algn="b" rotWithShape="0" blurRad="14478" dist="1447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유사종교 - 네이놈神, 다음神 등등은 비추</a:t>
            </a:r>
          </a:p>
          <a:p>
            <a:pPr marL="253364" indent="-253364" defTabSz="332993">
              <a:spcBef>
                <a:spcPts val="1800"/>
              </a:spcBef>
              <a:defRPr sz="2166">
                <a:effectLst>
                  <a:outerShdw sx="100000" sy="100000" kx="0" ky="0" algn="b" rotWithShape="0" blurRad="14478" dist="1447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좋은 선생님을 만나라</a:t>
            </a:r>
          </a:p>
          <a:p>
            <a:pPr lvl="1" marL="506729" indent="-253364" defTabSz="332993">
              <a:spcBef>
                <a:spcPts val="1800"/>
              </a:spcBef>
              <a:defRPr sz="2166">
                <a:effectLst>
                  <a:outerShdw sx="100000" sy="100000" kx="0" ky="0" algn="b" rotWithShape="0" blurRad="14478" dist="1447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강사님, 교수님, 아저씨 등등 하루라도 먼저 배운사람은 선생님</a:t>
            </a:r>
          </a:p>
          <a:p>
            <a:pPr lvl="1" marL="506729" indent="-253364" defTabSz="332993">
              <a:spcBef>
                <a:spcPts val="1800"/>
              </a:spcBef>
              <a:defRPr sz="2166">
                <a:effectLst>
                  <a:outerShdw sx="100000" sy="100000" kx="0" ky="0" algn="b" rotWithShape="0" blurRad="14478" dist="1447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다 잘하는 선생님은 없다. 두루두루 많은 선생님들과 친해져라. </a:t>
            </a:r>
          </a:p>
          <a:p>
            <a:pPr marL="253364" indent="-253364" defTabSz="332993">
              <a:spcBef>
                <a:spcPts val="1800"/>
              </a:spcBef>
              <a:defRPr sz="2166">
                <a:effectLst>
                  <a:outerShdw sx="100000" sy="100000" kx="0" ky="0" algn="b" rotWithShape="0" blurRad="14478" dist="1447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개발자들(=좋은 선생님들)이랑 놀아라</a:t>
            </a:r>
          </a:p>
          <a:p>
            <a:pPr lvl="1" marL="506729" indent="-253364" defTabSz="332993">
              <a:spcBef>
                <a:spcPts val="1800"/>
              </a:spcBef>
              <a:defRPr sz="2166">
                <a:effectLst>
                  <a:outerShdw sx="100000" sy="100000" kx="0" ky="0" algn="b" rotWithShape="0" blurRad="14478" dist="1447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공식웹페이지에서 개발자들의 놀이터를 찾아라</a:t>
            </a:r>
          </a:p>
          <a:p>
            <a:pPr lvl="1" marL="506729" indent="-253364" defTabSz="332993">
              <a:spcBef>
                <a:spcPts val="1800"/>
              </a:spcBef>
              <a:defRPr sz="2166">
                <a:effectLst>
                  <a:outerShdw sx="100000" sy="100000" kx="0" ky="0" algn="b" rotWithShape="0" blurRad="14478" dist="1447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개발자들이랑 온라인으로 만나라. 오프에서 만나면 개발하기 싫어지니까.  </a:t>
            </a:r>
          </a:p>
        </p:txBody>
      </p:sp>
      <p:sp>
        <p:nvSpPr>
          <p:cNvPr id="146" name="Shape 146"/>
          <p:cNvSpPr/>
          <p:nvPr>
            <p:ph type="sldNum" sz="quarter" idx="4294967295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127472"/>
            <a:lumOff val="-1862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50"/>
          <p:cNvGrpSpPr/>
          <p:nvPr/>
        </p:nvGrpSpPr>
        <p:grpSpPr>
          <a:xfrm>
            <a:off x="-478169" y="-250825"/>
            <a:ext cx="13860569" cy="10535126"/>
            <a:chOff x="0" y="0"/>
            <a:chExt cx="13860567" cy="10535125"/>
          </a:xfrm>
        </p:grpSpPr>
        <p:pic>
          <p:nvPicPr>
            <p:cNvPr id="149" name="20131206002929_0_59_20131206200002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3606568" cy="102049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860568" cy="10535126"/>
            </a:xfrm>
            <a:prstGeom prst="rect">
              <a:avLst/>
            </a:prstGeom>
            <a:effectLst/>
          </p:spPr>
        </p:pic>
      </p:grpSp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-688697"/>
                    <a:satOff val="-3229"/>
                    <a:lumOff val="17647"/>
                  </a:schemeClr>
                </a:solidFill>
              </a:defRPr>
            </a:lvl1pPr>
          </a:lstStyle>
          <a:p>
            <a:pPr/>
            <a:r>
              <a:t>잡설 끝. 실전 시작.</a:t>
            </a:r>
          </a:p>
        </p:txBody>
      </p:sp>
      <p:sp>
        <p:nvSpPr>
          <p:cNvPr id="152" name="Shape 152"/>
          <p:cNvSpPr/>
          <p:nvPr/>
        </p:nvSpPr>
        <p:spPr>
          <a:xfrm flipH="1" rot="10800000">
            <a:off x="-12700" y="0"/>
            <a:ext cx="1270000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8C1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game programming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2900"/>
              </a:spcBef>
              <a:defRPr sz="3276">
                <a:effectLst>
                  <a:outerShdw sx="100000" sy="100000" kx="0" ky="0" algn="b" rotWithShape="0" blurRad="23114" dist="2311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import turtle</a:t>
            </a:r>
          </a:p>
          <a:p>
            <a:pPr marL="404495" indent="-404495" defTabSz="531622">
              <a:spcBef>
                <a:spcPts val="2900"/>
              </a:spcBef>
              <a:defRPr sz="3276">
                <a:effectLst>
                  <a:outerShdw sx="100000" sy="100000" kx="0" ky="0" algn="b" rotWithShape="0" blurRad="23114" dist="2311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게임은 프로그래밍의 진수</a:t>
            </a:r>
          </a:p>
          <a:p>
            <a:pPr lvl="1" marL="808990" indent="-404495" defTabSz="531622">
              <a:spcBef>
                <a:spcPts val="2900"/>
              </a:spcBef>
              <a:defRPr sz="3276">
                <a:effectLst>
                  <a:outerShdw sx="100000" sy="100000" kx="0" ky="0" algn="b" rotWithShape="0" blurRad="23114" dist="2311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멀티미디어+고성능+네트워크+...+디자인+작곡+스토리</a:t>
            </a:r>
          </a:p>
          <a:p>
            <a:pPr lvl="1" marL="808990" indent="-404495" defTabSz="531622">
              <a:spcBef>
                <a:spcPts val="2900"/>
              </a:spcBef>
              <a:defRPr sz="3276">
                <a:effectLst>
                  <a:outerShdw sx="100000" sy="100000" kx="0" ky="0" algn="b" rotWithShape="0" blurRad="23114" dist="2311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프로그래밍의 모든 것을 다 담고 있다</a:t>
            </a:r>
          </a:p>
          <a:p>
            <a:pPr marL="404495" indent="-404495" defTabSz="531622">
              <a:spcBef>
                <a:spcPts val="2900"/>
              </a:spcBef>
              <a:defRPr sz="3276">
                <a:effectLst>
                  <a:outerShdw sx="100000" sy="100000" kx="0" ky="0" algn="b" rotWithShape="0" blurRad="23114" dist="2311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pypi(python packages index) - python 패키지 저장</a:t>
            </a:r>
          </a:p>
          <a:p>
            <a:pPr lvl="1" marL="808990" indent="-404495" defTabSz="531622">
              <a:spcBef>
                <a:spcPts val="2900"/>
              </a:spcBef>
              <a:defRPr sz="3276">
                <a:effectLst>
                  <a:outerShdw sx="100000" sy="100000" kx="0" ky="0" algn="b" rotWithShape="0" blurRad="23114" dist="23114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이미 전세계의 GURU님들께서 많이 만들어 놓으셨다.</a:t>
            </a:r>
            <a:br/>
            <a:r>
              <a:rPr u="sng">
                <a:hlinkClick r:id="rId2" invalidUrl="" action="" tgtFrame="" tooltip="" history="1" highlightClick="0" endSnd="0"/>
              </a:rPr>
              <a:t>https://pypi.org/search/</a:t>
            </a:r>
            <a:r>
              <a:t> </a:t>
            </a:r>
          </a:p>
        </p:txBody>
      </p:sp>
      <p:sp>
        <p:nvSpPr>
          <p:cNvPr id="156" name="Shape 156"/>
          <p:cNvSpPr/>
          <p:nvPr>
            <p:ph type="sldNum" sz="quarter" idx="4294967295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8C1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pygame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000"/>
              </a:spcBef>
              <a:defRPr sz="3384">
                <a:effectLst>
                  <a:outerShdw sx="100000" sy="100000" kx="0" ky="0" algn="b" rotWithShape="0" blurRad="23876" dist="2387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pygame (the library) is a Free and Open Source python programming language library for making multimedia applications like games …</a:t>
            </a:r>
          </a:p>
          <a:p>
            <a:pPr marL="417830" indent="-417830" defTabSz="549148">
              <a:spcBef>
                <a:spcPts val="3000"/>
              </a:spcBef>
              <a:defRPr sz="3384">
                <a:effectLst>
                  <a:outerShdw sx="100000" sy="100000" kx="0" ky="0" algn="b" rotWithShape="0" blurRad="23876" dist="2387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쉽다. 상대적으로... 일단 설명자료가 많으니까 </a:t>
            </a:r>
            <a:br/>
            <a:r>
              <a:rPr u="sng">
                <a:hlinkClick r:id="rId2" invalidUrl="" action="" tgtFrame="" tooltip="" history="1" highlightClick="0" endSnd="0"/>
              </a:rPr>
              <a:t>https://www.pygame.org/docs/</a:t>
            </a:r>
            <a:r>
              <a:t> </a:t>
            </a:r>
          </a:p>
          <a:p>
            <a:pPr marL="417830" indent="-417830" defTabSz="549148">
              <a:spcBef>
                <a:spcPts val="3000"/>
              </a:spcBef>
              <a:defRPr sz="3384">
                <a:effectLst>
                  <a:outerShdw sx="100000" sy="100000" kx="0" ky="0" algn="b" rotWithShape="0" blurRad="23876" dist="2387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따라할 수 있는 예제가 많다. 공짜다. 계속 늘어난다. </a:t>
            </a:r>
            <a:br/>
            <a:r>
              <a:rPr u="sng">
                <a:hlinkClick r:id="rId3" invalidUrl="" action="" tgtFrame="" tooltip="" history="1" highlightClick="0" endSnd="0"/>
              </a:rPr>
              <a:t>https://github.com/pygame</a:t>
            </a:r>
          </a:p>
          <a:p>
            <a:pPr marL="417830" indent="-417830" defTabSz="549148">
              <a:spcBef>
                <a:spcPts val="3000"/>
              </a:spcBef>
              <a:defRPr sz="3384">
                <a:effectLst>
                  <a:outerShdw sx="100000" sy="100000" kx="0" ky="0" algn="b" rotWithShape="0" blurRad="23876" dist="2387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맛보기 게임 alien  </a:t>
            </a:r>
          </a:p>
        </p:txBody>
      </p:sp>
      <p:sp>
        <p:nvSpPr>
          <p:cNvPr id="160" name="Shape 160"/>
          <p:cNvSpPr/>
          <p:nvPr/>
        </p:nvSpPr>
        <p:spPr>
          <a:xfrm>
            <a:off x="3986580" y="787400"/>
            <a:ext cx="701284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i="0" sz="26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sz="3600" u="none"/>
            </a:pPr>
            <a:r>
              <a:rPr sz="2600" u="sng">
                <a:hlinkClick r:id="rId4" invalidUrl="" action="" tgtFrame="" tooltip="" history="1" highlightClick="0" endSnd="0"/>
              </a:rPr>
              <a:t>https://www.pygame.org/wiki/GettingStarted</a:t>
            </a:r>
          </a:p>
        </p:txBody>
      </p:sp>
      <p:sp>
        <p:nvSpPr>
          <p:cNvPr id="161" name="Shape 161"/>
          <p:cNvSpPr/>
          <p:nvPr>
            <p:ph type="sldNum" sz="quarter" idx="4294967295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